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286" r:id="rId2"/>
    <p:sldId id="282" r:id="rId3"/>
    <p:sldId id="283" r:id="rId4"/>
    <p:sldId id="274" r:id="rId5"/>
    <p:sldId id="257" r:id="rId6"/>
    <p:sldId id="276" r:id="rId7"/>
    <p:sldId id="261" r:id="rId8"/>
    <p:sldId id="258" r:id="rId9"/>
    <p:sldId id="281" r:id="rId10"/>
    <p:sldId id="277" r:id="rId11"/>
    <p:sldId id="279" r:id="rId12"/>
    <p:sldId id="271" r:id="rId13"/>
    <p:sldId id="273" r:id="rId14"/>
    <p:sldId id="294" r:id="rId15"/>
    <p:sldId id="263" r:id="rId16"/>
    <p:sldId id="264" r:id="rId17"/>
    <p:sldId id="284" r:id="rId18"/>
    <p:sldId id="265" r:id="rId19"/>
    <p:sldId id="266" r:id="rId20"/>
    <p:sldId id="267" r:id="rId21"/>
    <p:sldId id="268" r:id="rId22"/>
    <p:sldId id="293" r:id="rId23"/>
    <p:sldId id="287" r:id="rId24"/>
    <p:sldId id="292" r:id="rId25"/>
    <p:sldId id="291" r:id="rId26"/>
    <p:sldId id="289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CC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721" autoAdjust="0"/>
    <p:restoredTop sz="94660"/>
  </p:normalViewPr>
  <p:slideViewPr>
    <p:cSldViewPr>
      <p:cViewPr varScale="1">
        <p:scale>
          <a:sx n="80" d="100"/>
          <a:sy n="80" d="100"/>
        </p:scale>
        <p:origin x="-126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9C572-AB67-48A3-8F1D-CD1655C9D220}" type="datetimeFigureOut">
              <a:rPr lang="ru-RU" smtClean="0"/>
              <a:pPr/>
              <a:t>13.04.2015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B01C66-9A9B-4A45-BC54-BE13A64A564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01C66-9A9B-4A45-BC54-BE13A64A5647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75F97E09-A0BA-4D0C-BACB-A50EF38F1133}" type="datetimeFigureOut">
              <a:rPr lang="ru-RU" smtClean="0"/>
              <a:pPr/>
              <a:t>13.04.2015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9E4833D0-6616-456C-8436-0695654EEC9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5F97E09-A0BA-4D0C-BACB-A50EF38F1133}" type="datetimeFigureOut">
              <a:rPr lang="ru-RU" smtClean="0"/>
              <a:pPr/>
              <a:t>13.04.2015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E4833D0-6616-456C-8436-0695654EEC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5F97E09-A0BA-4D0C-BACB-A50EF38F1133}" type="datetimeFigureOut">
              <a:rPr lang="ru-RU" smtClean="0"/>
              <a:pPr/>
              <a:t>13.04.2015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E4833D0-6616-456C-8436-0695654EEC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5F97E09-A0BA-4D0C-BACB-A50EF38F1133}" type="datetimeFigureOut">
              <a:rPr lang="ru-RU" smtClean="0"/>
              <a:pPr/>
              <a:t>13.04.2015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E4833D0-6616-456C-8436-0695654EEC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75F97E09-A0BA-4D0C-BACB-A50EF38F1133}" type="datetimeFigureOut">
              <a:rPr lang="ru-RU" smtClean="0"/>
              <a:pPr/>
              <a:t>13.04.2015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9E4833D0-6616-456C-8436-0695654EEC9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5F97E09-A0BA-4D0C-BACB-A50EF38F1133}" type="datetimeFigureOut">
              <a:rPr lang="ru-RU" smtClean="0"/>
              <a:pPr/>
              <a:t>13.04.2015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9E4833D0-6616-456C-8436-0695654EEC9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5F97E09-A0BA-4D0C-BACB-A50EF38F1133}" type="datetimeFigureOut">
              <a:rPr lang="ru-RU" smtClean="0"/>
              <a:pPr/>
              <a:t>13.04.2015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9E4833D0-6616-456C-8436-0695654EEC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5F97E09-A0BA-4D0C-BACB-A50EF38F1133}" type="datetimeFigureOut">
              <a:rPr lang="ru-RU" smtClean="0"/>
              <a:pPr/>
              <a:t>13.04.2015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E4833D0-6616-456C-8436-0695654EEC9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5F97E09-A0BA-4D0C-BACB-A50EF38F1133}" type="datetimeFigureOut">
              <a:rPr lang="ru-RU" smtClean="0"/>
              <a:pPr/>
              <a:t>13.04.2015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E4833D0-6616-456C-8436-0695654EEC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75F97E09-A0BA-4D0C-BACB-A50EF38F1133}" type="datetimeFigureOut">
              <a:rPr lang="ru-RU" smtClean="0"/>
              <a:pPr/>
              <a:t>13.04.2015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9E4833D0-6616-456C-8436-0695654EEC9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75F97E09-A0BA-4D0C-BACB-A50EF38F1133}" type="datetimeFigureOut">
              <a:rPr lang="ru-RU" smtClean="0"/>
              <a:pPr/>
              <a:t>13.04.2015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9E4833D0-6616-456C-8436-0695654EEC9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75F97E09-A0BA-4D0C-BACB-A50EF38F1133}" type="datetimeFigureOut">
              <a:rPr lang="ru-RU" smtClean="0"/>
              <a:pPr/>
              <a:t>13.04.2015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9E4833D0-6616-456C-8436-0695654EEC9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8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jpeg"/><Relationship Id="rId7" Type="http://schemas.openxmlformats.org/officeDocument/2006/relationships/image" Target="http://supernew.ej.ru/upimg/m_6056.jp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>
          <a:blip r:embed="rId2"/>
          <a:srcRect t="30236"/>
          <a:stretch>
            <a:fillRect/>
          </a:stretch>
        </p:blipFill>
        <p:spPr bwMode="auto">
          <a:xfrm>
            <a:off x="4214810" y="0"/>
            <a:ext cx="3286128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7" name="Рисунок 6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0"/>
            <a:ext cx="3276611" cy="221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6" name="Рисунок 5"/>
          <p:cNvPicPr/>
          <p:nvPr/>
        </p:nvPicPr>
        <p:blipFill>
          <a:blip r:embed="rId4"/>
          <a:srcRect l="63234" t="5987" r="8722" b="60622"/>
          <a:stretch>
            <a:fillRect/>
          </a:stretch>
        </p:blipFill>
        <p:spPr bwMode="auto">
          <a:xfrm>
            <a:off x="0" y="0"/>
            <a:ext cx="2428875" cy="2777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4" name="Рисунок 3"/>
          <p:cNvPicPr/>
          <p:nvPr/>
        </p:nvPicPr>
        <p:blipFill>
          <a:blip r:embed="rId5"/>
          <a:srcRect t="8344" r="2337"/>
          <a:stretch>
            <a:fillRect/>
          </a:stretch>
        </p:blipFill>
        <p:spPr bwMode="auto">
          <a:xfrm>
            <a:off x="-428660" y="1214422"/>
            <a:ext cx="9929882" cy="5761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3071810"/>
            <a:ext cx="8786842" cy="3357586"/>
          </a:xfr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</p:spPr>
        <p:txBody>
          <a:bodyPr>
            <a:no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algn="l"/>
            <a:r>
              <a:rPr lang="ru-RU" sz="12100" b="1" dirty="0" smtClean="0">
                <a:solidFill>
                  <a:srgbClr val="FFC000"/>
                </a:solidFill>
              </a:rPr>
              <a:t>Эта Победа твоя и моя</a:t>
            </a:r>
            <a:endParaRPr lang="ru-RU" sz="12100" dirty="0">
              <a:solidFill>
                <a:srgbClr val="FFC000"/>
              </a:solidFill>
            </a:endParaRPr>
          </a:p>
        </p:txBody>
      </p:sp>
      <p:sp>
        <p:nvSpPr>
          <p:cNvPr id="37890" name="WordArt 2"/>
          <p:cNvSpPr>
            <a:spLocks noChangeArrowheads="1" noChangeShapeType="1" noTextEdit="1"/>
          </p:cNvSpPr>
          <p:nvPr/>
        </p:nvSpPr>
        <p:spPr bwMode="auto">
          <a:xfrm>
            <a:off x="3571868" y="1928802"/>
            <a:ext cx="4643470" cy="7905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9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</a:sp3d>
          </a:bodyPr>
          <a:lstStyle/>
          <a:p>
            <a:pPr algn="ctr" rtl="0"/>
            <a:r>
              <a:rPr lang="ru-RU" sz="3600" kern="10" spc="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Arial Black"/>
              </a:rPr>
              <a:t>1941 - 1945</a:t>
            </a:r>
            <a:endParaRPr lang="ru-RU" sz="3600" kern="10" spc="0" dirty="0">
              <a:ln w="9525">
                <a:round/>
                <a:headEnd/>
                <a:tailEnd/>
              </a:ln>
              <a:solidFill>
                <a:srgbClr val="FF0000"/>
              </a:solidFill>
              <a:effectLst/>
              <a:latin typeface="Arial Black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15042" y="0"/>
            <a:ext cx="2928958" cy="221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ransition advTm="18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200"/>
                            </p:stCondLst>
                            <p:childTnLst>
                              <p:par>
                                <p:cTn id="34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925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925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8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9" dur="1925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0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1" dur="1925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2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789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00372"/>
            <a:ext cx="6143636" cy="385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14290"/>
            <a:ext cx="2571769" cy="353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" name="Прямоугольник 6"/>
          <p:cNvSpPr/>
          <p:nvPr/>
        </p:nvSpPr>
        <p:spPr>
          <a:xfrm>
            <a:off x="3143240" y="285728"/>
            <a:ext cx="58578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Великая Отечественная война в фотографиях и кинодокументах. 1941. / Сост. Н.М. Афанасьев, М.А. </a:t>
            </a:r>
            <a:r>
              <a:rPr lang="ru-RU" sz="2400" b="1" dirty="0" err="1" smtClean="0"/>
              <a:t>Трахман</a:t>
            </a:r>
            <a:r>
              <a:rPr lang="ru-RU" sz="2400" b="1" dirty="0" smtClean="0"/>
              <a:t>,  автор текста В.В. Казаринов. – М.: Планета, 1985. – 400 с.</a:t>
            </a:r>
          </a:p>
        </p:txBody>
      </p:sp>
      <p:pic>
        <p:nvPicPr>
          <p:cNvPr id="8" name="Рисунок 7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6182" y="2357430"/>
            <a:ext cx="5072078" cy="429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10058" y="2357430"/>
            <a:ext cx="3095455" cy="4348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11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155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1155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5" dur="1155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7" dur="1155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8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5720" y="5072074"/>
            <a:ext cx="86439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i="1" dirty="0" smtClean="0">
                <a:solidFill>
                  <a:srgbClr val="FFFF00"/>
                </a:solidFill>
              </a:rPr>
              <a:t>Многотомное издание является летописью героических лет борьбы советского народа против фашистского нашествия. Каждому году войны посвящается отдельная книга. Выразительным и образным языком фотографии и кинокадра ведется рассказ о великом подвиге всего народа, отстоявшего свободу и независимость нашей Родины.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285728"/>
            <a:ext cx="6357982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" name="Рисунок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428604"/>
            <a:ext cx="6143668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" name="Рисунок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4612" y="428604"/>
            <a:ext cx="6215106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00232" y="285728"/>
            <a:ext cx="7000924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 b="9990"/>
          <a:stretch>
            <a:fillRect/>
          </a:stretch>
        </p:blipFill>
        <p:spPr bwMode="auto">
          <a:xfrm>
            <a:off x="285720" y="785794"/>
            <a:ext cx="2428892" cy="31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0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0"/>
                            </p:stCondLst>
                            <p:childTnLst>
                              <p:par>
                                <p:cTn id="37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155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155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2" dur="1155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4" dur="1155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928670"/>
            <a:ext cx="4086225" cy="575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8" name="Рисунок 7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928934"/>
            <a:ext cx="5786478" cy="3523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857488" y="285728"/>
            <a:ext cx="3786214" cy="2857520"/>
          </a:xfrm>
        </p:spPr>
        <p:txBody>
          <a:bodyPr>
            <a:normAutofit/>
          </a:bodyPr>
          <a:lstStyle/>
          <a:p>
            <a:r>
              <a:rPr lang="ru-RU" sz="2400" b="1" dirty="0" err="1" smtClean="0"/>
              <a:t>Мальгин</a:t>
            </a:r>
            <a:r>
              <a:rPr lang="ru-RU" sz="2400" b="1" dirty="0" smtClean="0"/>
              <a:t> А.С. Ратная слава Отечества (1242-1945) / А.С. </a:t>
            </a:r>
            <a:r>
              <a:rPr lang="ru-RU" sz="2400" b="1" dirty="0" err="1" smtClean="0"/>
              <a:t>Мальгин</a:t>
            </a:r>
            <a:r>
              <a:rPr lang="ru-RU" sz="2400" b="1" dirty="0" smtClean="0"/>
              <a:t>, М.А. </a:t>
            </a:r>
            <a:r>
              <a:rPr lang="ru-RU" sz="2400" b="1" dirty="0" err="1" smtClean="0"/>
              <a:t>Мальгин</a:t>
            </a:r>
            <a:r>
              <a:rPr lang="ru-RU" sz="2400" b="1" dirty="0" smtClean="0"/>
              <a:t>. – М.: Экзамен, 2006. – 463[1] с.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6357950" y="428604"/>
            <a:ext cx="2530810" cy="3482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Рисунок 9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3071810"/>
            <a:ext cx="5327667" cy="3515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571868" y="4500570"/>
            <a:ext cx="52864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i="1" dirty="0" smtClean="0">
                <a:solidFill>
                  <a:srgbClr val="FFFF00"/>
                </a:solidFill>
              </a:rPr>
              <a:t>В книге раскрываются военные события, посвященные 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b="1" i="1" dirty="0" smtClean="0">
                <a:solidFill>
                  <a:srgbClr val="FFFF00"/>
                </a:solidFill>
              </a:rPr>
              <a:t>датам дней воинской славы России, которые охватывают период более 700 лет от Древней Руси до окончания Великой Отечественной войны 1941-1945 годов. </a:t>
            </a:r>
            <a:endParaRPr lang="ru-RU" sz="2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advClick="0" advTm="23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2857496"/>
            <a:ext cx="5786447" cy="4000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357166"/>
            <a:ext cx="5786446" cy="2357454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Самсонов А.М. Крах фашистской агрессии 1939-1945 : Исторический очерк / А.М. Самсонов. – 2- е изд., исправленное и дополненное. - М. : Наука, 1982. - 728 с.</a:t>
            </a:r>
            <a:endParaRPr lang="ru-RU" sz="2400" dirty="0" smtClean="0"/>
          </a:p>
          <a:p>
            <a:endParaRPr lang="ru-RU" dirty="0" smtClean="0"/>
          </a:p>
          <a:p>
            <a:endParaRPr lang="ru-RU" dirty="0" smtClean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 b="7387"/>
          <a:stretch>
            <a:fillRect/>
          </a:stretch>
        </p:blipFill>
        <p:spPr bwMode="auto">
          <a:xfrm>
            <a:off x="6215074" y="214290"/>
            <a:ext cx="2462358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6" name="Прямоугольник 5"/>
          <p:cNvSpPr/>
          <p:nvPr/>
        </p:nvSpPr>
        <p:spPr>
          <a:xfrm>
            <a:off x="214282" y="2285992"/>
            <a:ext cx="4000528" cy="4544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i="1" dirty="0" smtClean="0">
                <a:solidFill>
                  <a:srgbClr val="FFFF00"/>
                </a:solidFill>
              </a:rPr>
              <a:t>В книге анализируются причины возникновения 2-й мировой войны, рассматриваются вооруженные действия в различных районах планеты. На большом историческом материале показывается великая освободительная миссия Советской Армии, решающая роль СССР в разгроме гитлеровской Германии и милитаристской Японии. </a:t>
            </a:r>
            <a:endParaRPr lang="ru-RU" sz="2000" dirty="0">
              <a:solidFill>
                <a:srgbClr val="FFFF00"/>
              </a:solidFill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4" y="3286124"/>
            <a:ext cx="4824418" cy="3228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ransition advClick="0" advTm="21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155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155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8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9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0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1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2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4612" y="214290"/>
            <a:ext cx="6286544" cy="1785950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solidFill>
                  <a:schemeClr val="tx1"/>
                </a:solidFill>
              </a:rPr>
              <a:t>Чадаев Я.Е. Экономика СССР в годы Великой Отечественной войны (1941-1945 гг.) / Я.Е. Чадаев. -2-е изд., </a:t>
            </a:r>
            <a:r>
              <a:rPr lang="ru-RU" sz="2400" b="1" dirty="0" err="1" smtClean="0">
                <a:solidFill>
                  <a:schemeClr val="tx1"/>
                </a:solidFill>
              </a:rPr>
              <a:t>перераб</a:t>
            </a:r>
            <a:r>
              <a:rPr lang="ru-RU" sz="2400" b="1" dirty="0" smtClean="0">
                <a:solidFill>
                  <a:schemeClr val="tx1"/>
                </a:solidFill>
              </a:rPr>
              <a:t>. И доп. – М.: Мысль, 1985. – 494 с. 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42844" y="4903488"/>
            <a:ext cx="8858312" cy="1954512"/>
          </a:xfrm>
        </p:spPr>
        <p:txBody>
          <a:bodyPr>
            <a:normAutofit fontScale="77500" lnSpcReduction="20000"/>
          </a:bodyPr>
          <a:lstStyle/>
          <a:p>
            <a:r>
              <a:rPr lang="ru-RU" sz="2600" b="1" i="1" dirty="0" smtClean="0">
                <a:solidFill>
                  <a:srgbClr val="FFFF00"/>
                </a:solidFill>
              </a:rPr>
              <a:t>В книге доктора экономических наук Я.Е.Чадаева показывается подготовка советской экономики к трудным испытаниям второй мировой войны, перестройка народного хозяйства страны на военный лад, создание слаженного и быстро растущего военного хозяйства, опираясь на которое СССР одержал экономическую, военную и политическую победу.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9" y="285727"/>
            <a:ext cx="2313492" cy="3759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2046651"/>
            <a:ext cx="3714776" cy="2739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4744" y="2071678"/>
            <a:ext cx="4191512" cy="2748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4260" y="2143116"/>
            <a:ext cx="4237482" cy="264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05875" y="1285860"/>
            <a:ext cx="6155607" cy="3573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ransition advTm="21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6000"/>
                            </p:stCondLst>
                            <p:childTnLst>
                              <p:par>
                                <p:cTn id="42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155" decel="100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155" decel="100000"/>
                                        <p:tgtEl>
                                          <p:spTgt spid="205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7" dur="1155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8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9" dur="1155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0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6182" y="2500306"/>
            <a:ext cx="5000628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357422" y="142852"/>
            <a:ext cx="6300774" cy="967614"/>
          </a:xfrm>
        </p:spPr>
        <p:txBody>
          <a:bodyPr/>
          <a:lstStyle/>
          <a:p>
            <a:r>
              <a:rPr lang="ru-RU" b="1" dirty="0" smtClean="0"/>
              <a:t>Полководцы Победы</a:t>
            </a:r>
            <a:endParaRPr lang="ru-RU" b="1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2643174" y="1071546"/>
            <a:ext cx="5715000" cy="1643058"/>
          </a:xfrm>
        </p:spPr>
        <p:txBody>
          <a:bodyPr>
            <a:normAutofit/>
          </a:bodyPr>
          <a:lstStyle/>
          <a:p>
            <a:r>
              <a:rPr lang="ru-RU" sz="2400" b="1" dirty="0" err="1" smtClean="0"/>
              <a:t>Баландин</a:t>
            </a:r>
            <a:r>
              <a:rPr lang="ru-RU" sz="2400" b="1" dirty="0" smtClean="0"/>
              <a:t> Р.К. Маршал Шапошников. Военный советник вождя / Р.К. </a:t>
            </a:r>
            <a:r>
              <a:rPr lang="ru-RU" sz="2400" b="1" dirty="0" err="1" smtClean="0"/>
              <a:t>Баландин</a:t>
            </a:r>
            <a:r>
              <a:rPr lang="ru-RU" sz="2400" b="1" dirty="0" smtClean="0"/>
              <a:t>. – М.: Вече, 2005. – 416 с.</a:t>
            </a:r>
          </a:p>
          <a:p>
            <a:endParaRPr lang="ru-RU" dirty="0" smtClean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428604"/>
            <a:ext cx="2143139" cy="31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/>
          <p:cNvPicPr/>
          <p:nvPr/>
        </p:nvPicPr>
        <p:blipFill>
          <a:blip r:embed="rId4"/>
          <a:srcRect l="4754" t="3761" r="2971" b="627"/>
          <a:stretch>
            <a:fillRect/>
          </a:stretch>
        </p:blipFill>
        <p:spPr bwMode="auto">
          <a:xfrm>
            <a:off x="142844" y="3071810"/>
            <a:ext cx="3357586" cy="3601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3500430" y="2786058"/>
            <a:ext cx="5500694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FFFF00"/>
                </a:solidFill>
              </a:rPr>
              <a:t>Автор книги рассказывает о Борисе Михайловиче Шапошникове </a:t>
            </a:r>
            <a:r>
              <a:rPr lang="ru-RU" b="1" i="1" dirty="0" smtClean="0">
                <a:solidFill>
                  <a:srgbClr val="FFFF00"/>
                </a:solidFill>
              </a:rPr>
              <a:t>— Маршале Советского Союза, выдающемся советском военачальнике и военном теоретике, который пользовался большим уважением Сталина.  Будучи начальником Генерального штаба в самый тяжелый период Великой Отечественной войны, Шапошников принимал непосредственное участие в разработке и осуществлении планов Смоленского сражения, контрнаступления под Москвой и общего наступления войск Красной Армии зимой 1942 года.</a:t>
            </a:r>
            <a:endParaRPr lang="ru-RU" dirty="0"/>
          </a:p>
        </p:txBody>
      </p:sp>
    </p:spTree>
  </p:cSld>
  <p:clrMapOvr>
    <a:masterClrMapping/>
  </p:clrMapOvr>
  <p:transition advClick="0" advTm="14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 build="p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496" y="2428868"/>
            <a:ext cx="3571900" cy="4214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500042"/>
            <a:ext cx="5214942" cy="2286016"/>
          </a:xfrm>
        </p:spPr>
        <p:txBody>
          <a:bodyPr>
            <a:normAutofit fontScale="47500" lnSpcReduction="20000"/>
          </a:bodyPr>
          <a:lstStyle/>
          <a:p>
            <a:r>
              <a:rPr lang="ru-RU" sz="5100" b="1" dirty="0" smtClean="0"/>
              <a:t>Карпов В.В. Маршал Жуков. Его соратники и противники в дни войны и мира / В.В. Карпов. – М.: Вече, 2005. – 576 с.</a:t>
            </a:r>
          </a:p>
          <a:p>
            <a:endParaRPr lang="ru-RU" sz="2400" dirty="0" smtClean="0"/>
          </a:p>
          <a:p>
            <a:endParaRPr lang="ru-RU" sz="2900" b="1" i="1" dirty="0" smtClean="0"/>
          </a:p>
          <a:p>
            <a:r>
              <a:rPr lang="ru-RU" sz="4200" b="1" i="1" dirty="0" smtClean="0"/>
              <a:t>. </a:t>
            </a:r>
            <a:endParaRPr lang="ru-RU" sz="4200" b="1" i="1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b="7820"/>
          <a:stretch>
            <a:fillRect/>
          </a:stretch>
        </p:blipFill>
        <p:spPr bwMode="auto">
          <a:xfrm>
            <a:off x="6572264" y="214290"/>
            <a:ext cx="2362928" cy="3455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5" name="Прямоугольник 4"/>
          <p:cNvSpPr/>
          <p:nvPr/>
        </p:nvSpPr>
        <p:spPr>
          <a:xfrm>
            <a:off x="285720" y="2000240"/>
            <a:ext cx="421484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FFFF00"/>
                </a:solidFill>
              </a:rPr>
              <a:t>В центре монументального издания -  Георгий Константинович Жуков. Автор исследует его взаимоотношения с И.В.Сталиным, с другими руководителями государства и армии, с подчиненными ему командирами, политработниками. Без умолчаний рассказывается о мучительных годах маршала Жукова, когда великого полководца подвергли опале. </a:t>
            </a:r>
            <a:endParaRPr lang="ru-RU" sz="2000" dirty="0">
              <a:solidFill>
                <a:srgbClr val="FFFF00"/>
              </a:solidFill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4810" y="3286124"/>
            <a:ext cx="4714908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14810" y="2214554"/>
            <a:ext cx="2928958" cy="419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29124" y="3357562"/>
            <a:ext cx="3643338" cy="2926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  <p:transition advClick="0" advTm="33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4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0"/>
                            </p:stCondLst>
                            <p:childTnLst>
                              <p:par>
                                <p:cTn id="50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925" decel="100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1925" decel="100000"/>
                                        <p:tgtEl>
                                          <p:spTgt spid="102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4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5" dur="1925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6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7" dur="1925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8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2400" b="1" dirty="0" err="1" smtClean="0">
                <a:solidFill>
                  <a:schemeClr val="tx1"/>
                </a:solidFill>
              </a:rPr>
              <a:t>Кардашов</a:t>
            </a:r>
            <a:r>
              <a:rPr lang="ru-RU" sz="2400" b="1" dirty="0" smtClean="0">
                <a:solidFill>
                  <a:schemeClr val="tx1"/>
                </a:solidFill>
              </a:rPr>
              <a:t> В.И.  Рокоссовский / В.И. </a:t>
            </a:r>
            <a:r>
              <a:rPr lang="ru-RU" sz="2400" b="1" dirty="0" err="1" smtClean="0">
                <a:solidFill>
                  <a:schemeClr val="tx1"/>
                </a:solidFill>
              </a:rPr>
              <a:t>Кардашов</a:t>
            </a:r>
            <a:r>
              <a:rPr lang="ru-RU" sz="2400" b="1" dirty="0" smtClean="0">
                <a:solidFill>
                  <a:schemeClr val="tx1"/>
                </a:solidFill>
              </a:rPr>
              <a:t>. – 4-е изд. – М. : Молодая гвардия, 1984. – 446 с. (Жизнь замечательных людей).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285720" y="1785926"/>
            <a:ext cx="2932446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3286116" y="3786190"/>
            <a:ext cx="5643602" cy="2786082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Вся жизнь Константина Константиновича Рокоссовского неразрывно связана с армией. Участник гражданской войны и прославленный герой Великой Отечественной войны, дважды герой Советского Союза и Маршал Советского Союза. Под его командованием наши войска участвовали в крупнейших операциях Отечественной войны – под Москвой и под Сталинградом, под Курском и в Белоруссии, в Восточной Пруссии и Померании и, наконец, в величайшем сражении за Берлин</a:t>
            </a:r>
            <a:r>
              <a:rPr lang="ru-RU" dirty="0" smtClean="0">
                <a:solidFill>
                  <a:srgbClr val="FFFF00"/>
                </a:solidFill>
              </a:rPr>
              <a:t>.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0" y="1142984"/>
            <a:ext cx="5048264" cy="286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187037"/>
            <a:ext cx="3643338" cy="2519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ransition advTm="15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928926" y="428604"/>
            <a:ext cx="5929354" cy="1785950"/>
          </a:xfrm>
        </p:spPr>
        <p:txBody>
          <a:bodyPr>
            <a:normAutofit lnSpcReduction="10000"/>
          </a:bodyPr>
          <a:lstStyle/>
          <a:p>
            <a:r>
              <a:rPr lang="ru-RU" sz="2400" b="1" dirty="0" smtClean="0"/>
              <a:t>Романенко К.К. Великая война</a:t>
            </a:r>
          </a:p>
          <a:p>
            <a:r>
              <a:rPr lang="ru-RU" sz="2400" b="1" dirty="0" smtClean="0"/>
              <a:t> Сталина. Триумф Верховного Главнокомандующего / К.К. Романенко. – М.: Яуза, </a:t>
            </a:r>
            <a:r>
              <a:rPr lang="ru-RU" sz="2400" b="1" dirty="0" err="1" smtClean="0"/>
              <a:t>Эксмо</a:t>
            </a:r>
            <a:r>
              <a:rPr lang="ru-RU" sz="2400" b="1" dirty="0" smtClean="0"/>
              <a:t>, 2008. – 768 с.</a:t>
            </a:r>
          </a:p>
          <a:p>
            <a:endParaRPr lang="ru-RU" sz="2400" dirty="0" smtClean="0"/>
          </a:p>
          <a:p>
            <a:endParaRPr lang="ru-RU" sz="2400" dirty="0" smtClean="0"/>
          </a:p>
        </p:txBody>
      </p:sp>
      <p:pic>
        <p:nvPicPr>
          <p:cNvPr id="9220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428604"/>
            <a:ext cx="2456106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143248"/>
            <a:ext cx="4381500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857752" y="2285992"/>
            <a:ext cx="400052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FFFF00"/>
                </a:solidFill>
              </a:rPr>
              <a:t>В этом издании автор опровергает главные  </a:t>
            </a:r>
            <a:r>
              <a:rPr lang="ru-RU" sz="2000" b="1" i="1" dirty="0" err="1" smtClean="0">
                <a:solidFill>
                  <a:srgbClr val="FFFF00"/>
                </a:solidFill>
              </a:rPr>
              <a:t>антисталинские</a:t>
            </a:r>
            <a:r>
              <a:rPr lang="ru-RU" sz="2000" b="1" i="1" dirty="0" smtClean="0">
                <a:solidFill>
                  <a:srgbClr val="FFFF00"/>
                </a:solidFill>
              </a:rPr>
              <a:t>  мифы, доказывая, что Верховный Главнокомандующий Сталин стал ключевой фигурой Великой Отечественной войны, сконцентрировав в своих руках управление экономикой и армией, фронтом и тылом, государственной машиной и дипломатией. </a:t>
            </a:r>
          </a:p>
        </p:txBody>
      </p:sp>
    </p:spTree>
  </p:cSld>
  <p:clrMapOvr>
    <a:masterClrMapping/>
  </p:clrMapOvr>
  <p:transition advClick="0" advTm="15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356"/>
            <a:ext cx="8229600" cy="1214446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/>
              <a:t>Разведка и </a:t>
            </a:r>
            <a:r>
              <a:rPr lang="ru-RU" sz="4000" b="1" dirty="0" smtClean="0"/>
              <a:t>контрразведка </a:t>
            </a:r>
            <a:r>
              <a:rPr lang="ru-RU" sz="4000" b="1" dirty="0" smtClean="0"/>
              <a:t>в Великой Отечественной войне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632411" y="1857364"/>
            <a:ext cx="2496997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3643306" y="1428736"/>
            <a:ext cx="5214974" cy="5072098"/>
          </a:xfrm>
        </p:spPr>
        <p:txBody>
          <a:bodyPr>
            <a:normAutofit fontScale="92500" lnSpcReduction="10000"/>
          </a:bodyPr>
          <a:lstStyle/>
          <a:p>
            <a:r>
              <a:rPr lang="ru-RU" sz="2600" b="1" dirty="0" smtClean="0"/>
              <a:t>Кузнецов В.В.  НКВД против гестапо / В.В. Кузнецов. – М.: Алгоритм;  </a:t>
            </a:r>
            <a:r>
              <a:rPr lang="ru-RU" sz="2600" b="1" dirty="0" err="1" smtClean="0"/>
              <a:t>Эксмо</a:t>
            </a:r>
            <a:r>
              <a:rPr lang="ru-RU" sz="2600" b="1" dirty="0" smtClean="0"/>
              <a:t>, 2008. – 240 с.</a:t>
            </a:r>
          </a:p>
          <a:p>
            <a:pPr>
              <a:buNone/>
            </a:pPr>
            <a:endParaRPr lang="ru-RU" sz="2100" dirty="0" smtClean="0"/>
          </a:p>
          <a:p>
            <a:endParaRPr lang="ru-RU" sz="2100" dirty="0" smtClean="0"/>
          </a:p>
          <a:p>
            <a:r>
              <a:rPr lang="ru-RU" sz="2200" b="1" i="1" dirty="0" smtClean="0">
                <a:solidFill>
                  <a:srgbClr val="FFFF00"/>
                </a:solidFill>
              </a:rPr>
              <a:t>Автор этой книги, собирая материал, работал в основном с иностранными источниками. Благодаря этому ему удалось собрать уникальные сведения о нашей разведке, действовавшей в Германии перед войной и в военные годы. Впервые мы узнаем достоверные сведения о заданиях наших агентов, способах передачи информации, шифрах и о многом другом из "тайной кухни" советской внешней разведки.</a:t>
            </a:r>
          </a:p>
        </p:txBody>
      </p:sp>
    </p:spTree>
  </p:cSld>
  <p:clrMapOvr>
    <a:masterClrMapping/>
  </p:clrMapOvr>
  <p:transition advClick="0" advTm="15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2746836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/>
              <a:t>Есть события, значение которых не тускнеет от неумолимого бега времени. Напротив, каждое прошедшее десятилетие подчёркивает их величие, их определяющую роль в мировой истории. К таким событиям  относится  Победа  советского  народа  в  Великой  Отечественной войне.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2758464"/>
            <a:ext cx="5657843" cy="38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-14430500"/>
            <a:ext cx="8915400" cy="1224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2786058"/>
            <a:ext cx="5143535" cy="379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868" y="2643182"/>
            <a:ext cx="6144206" cy="4085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" name="Рисунок 7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3570" y="2643182"/>
            <a:ext cx="3286148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ransition advClick="0" advTm="17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3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155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155" decel="100000"/>
                                        <p:tgtEl>
                                          <p:spTgt spid="10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4" dur="1155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6" dur="1155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7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80" y="3571876"/>
            <a:ext cx="2107019" cy="299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785794"/>
            <a:ext cx="4757742" cy="5786478"/>
          </a:xfrm>
        </p:spPr>
        <p:txBody>
          <a:bodyPr>
            <a:normAutofit fontScale="92500"/>
          </a:bodyPr>
          <a:lstStyle/>
          <a:p>
            <a:r>
              <a:rPr lang="ru-RU" sz="2600" b="1" dirty="0" smtClean="0"/>
              <a:t>Люди молчаливого подвига: Очерки о разведчиках / Сост. И.В. Василевич. – М.: Политиздат, 1980. – 367 с.</a:t>
            </a:r>
          </a:p>
          <a:p>
            <a:pPr>
              <a:buNone/>
            </a:pPr>
            <a:endParaRPr lang="ru-RU" sz="2300" dirty="0" smtClean="0"/>
          </a:p>
          <a:p>
            <a:r>
              <a:rPr lang="ru-RU" sz="2200" b="1" i="1" dirty="0" smtClean="0">
                <a:solidFill>
                  <a:srgbClr val="FFFF00"/>
                </a:solidFill>
              </a:rPr>
              <a:t>Эта книга - о бессмертных подвигах славных советских разведчиков, подпольщиков, патриотов-интернационалистов, активно боровшихся против фашизма в предвоенный период и в годы Великой Отечественной войны. О людях беспредельного мужества рассказывают известные журналисты, друзья и соратники героев невидимого фронта</a:t>
            </a:r>
            <a:r>
              <a:rPr lang="ru-RU" sz="2200" b="1" i="1" dirty="0" smtClean="0"/>
              <a:t>.</a:t>
            </a:r>
            <a:endParaRPr lang="ru-RU" sz="2200" b="1" i="1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b="7559"/>
          <a:stretch>
            <a:fillRect/>
          </a:stretch>
        </p:blipFill>
        <p:spPr bwMode="auto">
          <a:xfrm>
            <a:off x="6286512" y="500042"/>
            <a:ext cx="2362102" cy="339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8" y="3743196"/>
            <a:ext cx="2428892" cy="271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57818" y="3673105"/>
            <a:ext cx="2500330" cy="2799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  <p:transition advClick="0" advTm="24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0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8000"/>
                            </p:stCondLst>
                            <p:childTnLst>
                              <p:par>
                                <p:cTn id="32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786182" y="857232"/>
            <a:ext cx="4900618" cy="4929222"/>
          </a:xfrm>
        </p:spPr>
        <p:txBody>
          <a:bodyPr/>
          <a:lstStyle/>
          <a:p>
            <a:r>
              <a:rPr lang="ru-RU" sz="2400" b="1" dirty="0" smtClean="0"/>
              <a:t>Сергеев Ф. М. Тайные операции нацистской разведки, 1933-1945 / Ф. М. Сергеев. – М.: Политиздат, 1991. – 415 с.</a:t>
            </a:r>
          </a:p>
          <a:p>
            <a:endParaRPr lang="ru-RU" dirty="0" smtClean="0"/>
          </a:p>
          <a:p>
            <a:r>
              <a:rPr lang="ru-RU" sz="2000" b="1" i="1" dirty="0" smtClean="0">
                <a:solidFill>
                  <a:srgbClr val="FFFF00"/>
                </a:solidFill>
              </a:rPr>
              <a:t>На базе обширного документального материала автор книги рассказывает о наиболее крупных подрывных операциях нацистской разведки  в 1933-1945 гг., прежде всего против Советского Союза.</a:t>
            </a:r>
            <a:endParaRPr lang="ru-RU" sz="2000" b="1" i="1" dirty="0">
              <a:solidFill>
                <a:srgbClr val="FFFF00"/>
              </a:solidFill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1" y="1118973"/>
            <a:ext cx="2503862" cy="381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ransition advClick="0" advTm="10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92882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Здравоохранение и медицина в годы Великой Отечественной  войны</a:t>
            </a:r>
            <a:endParaRPr lang="ru-RU" b="1" dirty="0"/>
          </a:p>
        </p:txBody>
      </p:sp>
      <p:pic>
        <p:nvPicPr>
          <p:cNvPr id="7" name="Рисунок 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857364"/>
            <a:ext cx="4534608" cy="3238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" name="Рисунок 7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2285992"/>
            <a:ext cx="457203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" name="Рисунок 8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3643314"/>
            <a:ext cx="4572032" cy="2958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" name="Рисунок 9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2071678"/>
            <a:ext cx="7000924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ransition advTm="19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0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40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6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714612" y="285728"/>
            <a:ext cx="6143668" cy="2497460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sz="2400" b="1" dirty="0" smtClean="0"/>
              <a:t>Иванов Н.Г.  Советское здравоохранение и военная медицина в Великой Отечественной войне 1941-1945 гг. / Н.Г. Иванов, А.С. Георгиевский, О.С. Лобастов. – Л.: Медицина, 1985. – 304 с., ил.</a:t>
            </a:r>
            <a:endParaRPr lang="ru-RU" sz="2400" b="1" dirty="0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714356"/>
            <a:ext cx="2398275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2771129"/>
            <a:ext cx="5500726" cy="3801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7554" y="2786058"/>
            <a:ext cx="5478502" cy="3729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00364" y="2857496"/>
            <a:ext cx="5808391" cy="3740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ransition advTm="18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30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214290"/>
            <a:ext cx="7358082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500034" y="5072074"/>
            <a:ext cx="835824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i="1" dirty="0" smtClean="0">
                <a:solidFill>
                  <a:srgbClr val="FFFF00"/>
                </a:solidFill>
              </a:rPr>
              <a:t>Монография посвящена деятельности медицинской службы Вооруженных Сил СССР и органов здравоохранения в годы Великой Отечественной войны, подведены общие итоги этой работы. 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288433"/>
            <a:ext cx="6929486" cy="4616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428603"/>
            <a:ext cx="3071834" cy="4275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86116" y="285728"/>
            <a:ext cx="5641078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14480" y="177462"/>
            <a:ext cx="6572296" cy="4935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ransition advTm="22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6072230" cy="100013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Грачёв Ф.Ф. Записки военного врача/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 Ф.Ф. Грачёв. – Л.: </a:t>
            </a:r>
            <a:r>
              <a:rPr lang="ru-RU" sz="2400" b="1" dirty="0" err="1" smtClean="0">
                <a:solidFill>
                  <a:schemeClr val="tx1"/>
                </a:solidFill>
              </a:rPr>
              <a:t>Лениздат</a:t>
            </a:r>
            <a:r>
              <a:rPr lang="ru-RU" sz="2400" b="1" dirty="0" smtClean="0">
                <a:solidFill>
                  <a:schemeClr val="tx1"/>
                </a:solidFill>
              </a:rPr>
              <a:t>, 1970. 208 с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5720" y="4357694"/>
            <a:ext cx="8572560" cy="2743200"/>
          </a:xfrm>
        </p:spPr>
        <p:txBody>
          <a:bodyPr>
            <a:normAutofit/>
          </a:bodyPr>
          <a:lstStyle/>
          <a:p>
            <a:r>
              <a:rPr lang="ru-RU" sz="1800" b="1" i="1" dirty="0" smtClean="0">
                <a:solidFill>
                  <a:srgbClr val="FFFF00"/>
                </a:solidFill>
              </a:rPr>
              <a:t>Записки заслуженного врача РСФСР Ф.Ф.Грачева относятся к одному из </a:t>
            </a:r>
            <a:r>
              <a:rPr lang="ru-RU" sz="1800" b="1" i="1" dirty="0" err="1" smtClean="0">
                <a:solidFill>
                  <a:srgbClr val="FFFF00"/>
                </a:solidFill>
              </a:rPr>
              <a:t>напряжённейших</a:t>
            </a:r>
            <a:r>
              <a:rPr lang="ru-RU" sz="1800" b="1" i="1" dirty="0" smtClean="0">
                <a:solidFill>
                  <a:srgbClr val="FFFF00"/>
                </a:solidFill>
              </a:rPr>
              <a:t> периодов Великой Отечественной войны. В них рассказывается о создании и работе большого военного госпиталя в тягчайших условиях блокадного Ленинграда. Испытания, выпавшие на долю Ленинграда, позволили автору раскрыть замечательные характеры советских патриотов. Перед читателями проходит галерея защитников Ленинграда - солдаты, офицеры, моряки, врачи, ученые, студенты, литераторы. </a:t>
            </a:r>
          </a:p>
          <a:p>
            <a:endParaRPr lang="ru-RU" sz="1600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2264" y="357165"/>
            <a:ext cx="2133602" cy="3299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357298"/>
            <a:ext cx="2371732" cy="2742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4612" y="1357298"/>
            <a:ext cx="3643318" cy="2683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1357298"/>
            <a:ext cx="372598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2" name="Рисунок 11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2" y="1214422"/>
            <a:ext cx="2209800" cy="3357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13" name="Рисунок 12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1285860"/>
            <a:ext cx="4929190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ransition advTm="15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155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155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7" dur="1155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8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9" dur="1155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0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714612" y="571480"/>
            <a:ext cx="6015022" cy="1643074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chemeClr val="tx1"/>
                </a:solidFill>
              </a:rPr>
              <a:t>Смольников А.В. Врач на войне / А.В. Смольников. – Л.: </a:t>
            </a:r>
            <a:r>
              <a:rPr lang="ru-RU" sz="2800" b="1" dirty="0" err="1" smtClean="0">
                <a:solidFill>
                  <a:schemeClr val="tx1"/>
                </a:solidFill>
              </a:rPr>
              <a:t>Лениздат</a:t>
            </a:r>
            <a:r>
              <a:rPr lang="ru-RU" sz="2800" b="1" dirty="0" smtClean="0">
                <a:solidFill>
                  <a:schemeClr val="tx1"/>
                </a:solidFill>
              </a:rPr>
              <a:t>, 1972. – 182 с. 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00042"/>
            <a:ext cx="2071694" cy="3297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26" y="1571612"/>
            <a:ext cx="5233978" cy="3601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8992" y="1714488"/>
            <a:ext cx="5000660" cy="3257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0430" y="1285860"/>
            <a:ext cx="5107791" cy="3405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0" y="4500570"/>
            <a:ext cx="8858280" cy="1509713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solidFill>
                  <a:srgbClr val="FFFF00"/>
                </a:solidFill>
              </a:rPr>
              <a:t>Автор книги, генерал-майор медицинской службы А.С. Смольников, рассказывает о самоотверженном труде медиков Краснознаменного Балтийского флота в годы Великой Отечественной войны</a:t>
            </a:r>
            <a:endParaRPr lang="ru-RU" sz="2000" b="1" i="1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643306" y="5786454"/>
            <a:ext cx="50720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Выставку подготовила зав. отделом</a:t>
            </a:r>
          </a:p>
          <a:p>
            <a:r>
              <a:rPr lang="ru-RU" sz="2000" b="1" dirty="0" smtClean="0"/>
              <a:t>гуманитарной литературы Т.П. Трухина</a:t>
            </a:r>
            <a:endParaRPr lang="ru-RU" sz="2000" b="1" dirty="0"/>
          </a:p>
        </p:txBody>
      </p:sp>
    </p:spTree>
  </p:cSld>
  <p:clrMapOvr>
    <a:masterClrMapping/>
  </p:clrMapOvr>
  <p:transition advTm="19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0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000"/>
                            </p:stCondLst>
                            <p:childTnLst>
                              <p:par>
                                <p:cTn id="32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155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155" decel="100000"/>
                                        <p:tgtEl>
                                          <p:spTgt spid="10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7" dur="1155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8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9" dur="1155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0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714512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/>
              <a:t>Четыре года  ценой нечеловеческих жертв, страданий, мужества, стойкости и поистине всенародного подвига советские люди отстаивали своё право жить на родной земле.</a:t>
            </a:r>
            <a:endParaRPr lang="ru-RU" sz="24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 b="7766"/>
          <a:stretch>
            <a:fillRect/>
          </a:stretch>
        </p:blipFill>
        <p:spPr bwMode="auto">
          <a:xfrm>
            <a:off x="2071670" y="2428868"/>
            <a:ext cx="6846208" cy="4171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449742"/>
            <a:ext cx="5072098" cy="4222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032" y="2143116"/>
            <a:ext cx="8973008" cy="4714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ransition advClick="0" advTm="19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000"/>
                            </p:stCondLst>
                            <p:childTnLst>
                              <p:par>
                                <p:cTn id="26" presetID="3" presetClass="exit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2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3000"/>
                            </p:stCondLst>
                            <p:childTnLst>
                              <p:par>
                                <p:cTn id="3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14282" y="285728"/>
            <a:ext cx="8643998" cy="2428892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700" b="1" dirty="0" smtClean="0"/>
              <a:t>На защиту Отечества встал весь народ. Писатель Борис Васильев так определял состояние души защитников Отечества : </a:t>
            </a:r>
            <a:r>
              <a:rPr lang="ru-RU" sz="2700" b="1" i="1" dirty="0" smtClean="0"/>
              <a:t>«Мы защищали Родину, не режим, не власть, не правительство - свой дом, свою улицу, своих родных и близких».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endParaRPr lang="ru-RU" sz="2000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428868"/>
            <a:ext cx="5399104" cy="4114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26" y="2357430"/>
            <a:ext cx="5940425" cy="4178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1604" y="2428868"/>
            <a:ext cx="5940425" cy="399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4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2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71545"/>
            <a:ext cx="9001156" cy="5786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3714744" y="357166"/>
            <a:ext cx="5286412" cy="250033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Великая Отечественная война 1941-1945 : энциклопедия / Институт воен. истории  </a:t>
            </a:r>
            <a:r>
              <a:rPr lang="ru-RU" sz="2400" b="1" dirty="0" err="1" smtClean="0">
                <a:solidFill>
                  <a:srgbClr val="002060"/>
                </a:solidFill>
              </a:rPr>
              <a:t>М-ва</a:t>
            </a:r>
            <a:r>
              <a:rPr lang="ru-RU" sz="2400" b="1" dirty="0" smtClean="0">
                <a:solidFill>
                  <a:srgbClr val="002060"/>
                </a:solidFill>
              </a:rPr>
              <a:t> обороны СССР; гл. ред. М. М. Козлов. - М. : Сов. энциклопедия, 1985. - 832 с. : ил., 32 л. ил., карт.</a:t>
            </a:r>
          </a:p>
          <a:p>
            <a:endParaRPr lang="ru-RU" sz="2400" b="1" dirty="0" smtClean="0"/>
          </a:p>
          <a:p>
            <a:endParaRPr lang="ru-RU" sz="2400" b="1" dirty="0" smtClean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 b="8756"/>
          <a:stretch>
            <a:fillRect/>
          </a:stretch>
        </p:blipFill>
        <p:spPr bwMode="auto">
          <a:xfrm>
            <a:off x="857224" y="285728"/>
            <a:ext cx="2767978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ransition advTm="15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282" y="4929198"/>
            <a:ext cx="87154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i="1" dirty="0" smtClean="0"/>
              <a:t>Энциклопедия содержит около 3300 статей, в которых освещаются основные операции Советских Вооруженных сил, их вооружение, военная экономика, внешняя политика СССР в годы войны. Публикуются биографии руководителей государства, военачальников, Героев Советского Союза, руководителей партизанского движения. Широко показана работа тыла, его единство с фронтом</a:t>
            </a:r>
            <a:r>
              <a:rPr lang="ru-RU" b="1" i="1" dirty="0" smtClean="0">
                <a:solidFill>
                  <a:srgbClr val="FFFF00"/>
                </a:solidFill>
              </a:rPr>
              <a:t>.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32" y="214290"/>
            <a:ext cx="6940557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/>
          <a:srcRect l="3780" r="3780"/>
          <a:stretch>
            <a:fillRect/>
          </a:stretch>
        </p:blipFill>
        <p:spPr bwMode="auto">
          <a:xfrm>
            <a:off x="214282" y="214290"/>
            <a:ext cx="6000792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blokada-leningrada-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214289"/>
            <a:ext cx="6286544" cy="4673733"/>
          </a:xfrm>
          <a:prstGeom prst="rect">
            <a:avLst/>
          </a:prstGeom>
          <a:noFill/>
        </p:spPr>
      </p:pic>
      <p:pic>
        <p:nvPicPr>
          <p:cNvPr id="10" name="Picture 7" descr="http://supernew.ej.ru/upimg/m_6056.jpg"/>
          <p:cNvPicPr>
            <a:picLocks noChangeAspect="1" noChangeArrowheads="1"/>
          </p:cNvPicPr>
          <p:nvPr/>
        </p:nvPicPr>
        <p:blipFill>
          <a:blip r:embed="rId6" r:link="rId7"/>
          <a:srcRect/>
          <a:stretch>
            <a:fillRect/>
          </a:stretch>
        </p:blipFill>
        <p:spPr bwMode="auto">
          <a:xfrm>
            <a:off x="3500430" y="285728"/>
            <a:ext cx="5386399" cy="4584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Рисунок 10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5720" y="285728"/>
            <a:ext cx="6643734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5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000"/>
                            </p:stCondLst>
                            <p:childTnLst>
                              <p:par>
                                <p:cTn id="3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071810"/>
            <a:ext cx="4929222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 bwMode="auto">
          <a:xfrm>
            <a:off x="785786" y="500042"/>
            <a:ext cx="2163640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3643306" y="285728"/>
            <a:ext cx="5286412" cy="2571768"/>
          </a:xfrm>
        </p:spPr>
        <p:txBody>
          <a:bodyPr>
            <a:normAutofit fontScale="77500" lnSpcReduction="20000"/>
          </a:bodyPr>
          <a:lstStyle/>
          <a:p>
            <a:r>
              <a:rPr lang="ru-RU" sz="3100" b="1" dirty="0" smtClean="0">
                <a:solidFill>
                  <a:srgbClr val="002060"/>
                </a:solidFill>
              </a:rPr>
              <a:t>Великая Отечественная война, 1941-1945: Словарь-справочник / Н.Г. Андроников, А.С. </a:t>
            </a:r>
            <a:r>
              <a:rPr lang="ru-RU" sz="3100" b="1" dirty="0" err="1" smtClean="0">
                <a:solidFill>
                  <a:srgbClr val="002060"/>
                </a:solidFill>
              </a:rPr>
              <a:t>Галицан</a:t>
            </a:r>
            <a:r>
              <a:rPr lang="ru-RU" sz="3100" b="1" dirty="0" smtClean="0">
                <a:solidFill>
                  <a:srgbClr val="002060"/>
                </a:solidFill>
              </a:rPr>
              <a:t>, М.М. Кирьян и др.; Под общей ред. М.М. Кирьяна. – М. : Политиздат, 1985. – 527 с</a:t>
            </a:r>
            <a:r>
              <a:rPr lang="ru-RU" sz="3100" dirty="0" smtClean="0">
                <a:solidFill>
                  <a:srgbClr val="002060"/>
                </a:solidFill>
              </a:rPr>
              <a:t>.</a:t>
            </a:r>
          </a:p>
          <a:p>
            <a:endParaRPr lang="ru-RU" sz="3100" dirty="0" smtClean="0"/>
          </a:p>
          <a:p>
            <a:pPr>
              <a:buNone/>
            </a:pPr>
            <a:r>
              <a:rPr lang="ru-RU" sz="3100" dirty="0" smtClean="0"/>
              <a:t>   </a:t>
            </a:r>
            <a:r>
              <a:rPr lang="ru-RU" sz="2200" dirty="0" smtClean="0"/>
              <a:t> </a:t>
            </a:r>
            <a:endParaRPr lang="ru-RU" sz="2200" b="1" i="1" dirty="0" smtClean="0">
              <a:solidFill>
                <a:srgbClr val="FFFF00"/>
              </a:solidFill>
            </a:endParaRP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072066" y="2149019"/>
            <a:ext cx="392909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/>
              <a:t>В словаре дается определение понятий и терминов, связанных с Великой Отечественной войной. Раскрываются вопросы политики, экономики, дипломатии и вооруженной борьбы, помещена информация о партизанском движении, деятельности подполья на оккупированной территории, показан героизм советских людей на фронте и в тылу врага.</a:t>
            </a:r>
            <a:endParaRPr lang="ru-RU" sz="2000" dirty="0"/>
          </a:p>
        </p:txBody>
      </p:sp>
      <p:pic>
        <p:nvPicPr>
          <p:cNvPr id="6" name="Рисунок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3071810"/>
            <a:ext cx="5113353" cy="3475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7" name="Рисунок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143248"/>
            <a:ext cx="4786314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ransition advClick="0" advTm="15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2571744"/>
            <a:ext cx="5786446" cy="428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428604"/>
            <a:ext cx="5643570" cy="2286016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Война. Народ. Победа, 1941-1945 : Статьи. Очерки. Воспоминания. Кн. 1 / сост. И. М. Данишевский, Ж.В. </a:t>
            </a:r>
            <a:r>
              <a:rPr lang="ru-RU" sz="2400" b="1" dirty="0" err="1" smtClean="0"/>
              <a:t>Таратута</a:t>
            </a:r>
            <a:r>
              <a:rPr lang="ru-RU" sz="2400" b="1" dirty="0" smtClean="0"/>
              <a:t> -  2- е изд. - М. : Политиздат, 1983. - 231 с. : ил.</a:t>
            </a:r>
          </a:p>
          <a:p>
            <a:endParaRPr lang="ru-RU" sz="2400" b="1" dirty="0" smtClean="0"/>
          </a:p>
          <a:p>
            <a:endParaRPr lang="ru-RU" sz="2400" b="1" dirty="0" smtClean="0"/>
          </a:p>
          <a:p>
            <a:endParaRPr lang="ru-RU" sz="2400" b="1" dirty="0" smtClean="0"/>
          </a:p>
          <a:p>
            <a:endParaRPr lang="ru-RU" sz="2400" b="1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857884" y="214290"/>
            <a:ext cx="2214578" cy="342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6" name="Прямоугольник 5"/>
          <p:cNvSpPr/>
          <p:nvPr/>
        </p:nvSpPr>
        <p:spPr>
          <a:xfrm>
            <a:off x="285720" y="2643182"/>
            <a:ext cx="32861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i="1" dirty="0" smtClean="0">
                <a:solidFill>
                  <a:srgbClr val="FFFF00"/>
                </a:solidFill>
              </a:rPr>
              <a:t>1-я книга посвящена начальному периоду войны, когда закладывалась основа нашей победы, когда потерпел крах план молниеносной войны против СССР и был развеян миф о непобедимости немецко-фашистской армии. </a:t>
            </a:r>
            <a:endParaRPr lang="ru-RU" sz="2000" dirty="0">
              <a:solidFill>
                <a:srgbClr val="FFFF00"/>
              </a:solidFill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8992" y="2714620"/>
            <a:ext cx="5500726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ransition advClick="0" advTm="21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4929190" y="714356"/>
            <a:ext cx="3900486" cy="5457844"/>
          </a:xfrm>
        </p:spPr>
        <p:txBody>
          <a:bodyPr>
            <a:normAutofit fontScale="92500" lnSpcReduction="20000"/>
          </a:bodyPr>
          <a:lstStyle/>
          <a:p>
            <a:r>
              <a:rPr lang="ru-RU" sz="2000" b="1" dirty="0" smtClean="0">
                <a:solidFill>
                  <a:srgbClr val="FFFF00"/>
                </a:solidFill>
              </a:rPr>
              <a:t>2-я книга посвящена событиям, относящимся в основном к 1942-1943 годам.</a:t>
            </a:r>
          </a:p>
          <a:p>
            <a:endParaRPr lang="ru-RU" sz="2000" b="1" dirty="0" smtClean="0">
              <a:solidFill>
                <a:srgbClr val="FFFF00"/>
              </a:solidFill>
            </a:endParaRPr>
          </a:p>
          <a:p>
            <a:r>
              <a:rPr lang="ru-RU" sz="2000" b="1" dirty="0" smtClean="0">
                <a:solidFill>
                  <a:srgbClr val="FFFF00"/>
                </a:solidFill>
              </a:rPr>
              <a:t> 3-я книга посвящена в основном событиям 1944г. </a:t>
            </a:r>
          </a:p>
          <a:p>
            <a:endParaRPr lang="ru-RU" sz="2000" b="1" dirty="0" smtClean="0">
              <a:solidFill>
                <a:srgbClr val="FFFF00"/>
              </a:solidFill>
            </a:endParaRPr>
          </a:p>
          <a:p>
            <a:r>
              <a:rPr lang="ru-RU" sz="2000" b="1" dirty="0" smtClean="0">
                <a:solidFill>
                  <a:srgbClr val="FFFF00"/>
                </a:solidFill>
              </a:rPr>
              <a:t>4-я книга освещает события завершающего этапа Великой Отечественной войны - освободительную миссию Красной Армии, разгром и капитуляцию германского фашизма и японского милитаризма. </a:t>
            </a:r>
          </a:p>
          <a:p>
            <a:r>
              <a:rPr lang="ru-RU" sz="2000" b="1" dirty="0" smtClean="0">
                <a:solidFill>
                  <a:srgbClr val="FFFF00"/>
                </a:solidFill>
              </a:rPr>
              <a:t>Авторы публикуемых в этих книгах воспоминаний - военачальники, командиры и рядовые, труженики тыла, ученые, конструкторы, партизаны.</a:t>
            </a:r>
            <a:endParaRPr lang="ru-RU" sz="2000" b="1" dirty="0">
              <a:solidFill>
                <a:srgbClr val="FFFF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t="11024" b="10236"/>
          <a:stretch>
            <a:fillRect/>
          </a:stretch>
        </p:blipFill>
        <p:spPr bwMode="auto">
          <a:xfrm>
            <a:off x="500034" y="214290"/>
            <a:ext cx="4038600" cy="238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Рисунок 1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2928934"/>
            <a:ext cx="4000528" cy="3424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3143248"/>
            <a:ext cx="4786345" cy="3238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2786058"/>
            <a:ext cx="4857784" cy="3690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44" y="2928934"/>
            <a:ext cx="5072098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0"/>
                            </p:stCondLst>
                            <p:childTnLst>
                              <p:par>
                                <p:cTn id="3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800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1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3000"/>
                            </p:stCondLst>
                            <p:childTnLst>
                              <p:par>
                                <p:cTn id="54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2446</TotalTime>
  <Words>1464</Words>
  <Application>Microsoft Office PowerPoint</Application>
  <PresentationFormat>Экран (4:3)</PresentationFormat>
  <Paragraphs>66</Paragraphs>
  <Slides>26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Литейная</vt:lpstr>
      <vt:lpstr>Эта Победа твоя и моя</vt:lpstr>
      <vt:lpstr>Есть события, значение которых не тускнеет от неумолимого бега времени. Напротив, каждое прошедшее десятилетие подчёркивает их величие, их определяющую роль в мировой истории. К таким событиям  относится  Победа  советского  народа  в  Великой  Отечественной войне. </vt:lpstr>
      <vt:lpstr>Четыре года  ценой нечеловеческих жертв, страданий, мужества, стойкости и поистине всенародного подвига советские люди отстаивали своё право жить на родной земле.</vt:lpstr>
      <vt:lpstr> На защиту Отечества встал весь народ. Писатель Борис Васильев так определял состояние души защитников Отечества : «Мы защищали Родину, не режим, не власть, не правительство - свой дом, свою улицу, своих родных и близких».  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Чадаев Я.Е. Экономика СССР в годы Великой Отечественной войны (1941-1945 гг.) / Я.Е. Чадаев. -2-е изд., перераб. И доп. – М.: Мысль, 1985. – 494 с. </vt:lpstr>
      <vt:lpstr>Полководцы Победы</vt:lpstr>
      <vt:lpstr>Слайд 16</vt:lpstr>
      <vt:lpstr>Кардашов В.И.  Рокоссовский / В.И. Кардашов. – 4-е изд. – М. : Молодая гвардия, 1984. – 446 с. (Жизнь замечательных людей).</vt:lpstr>
      <vt:lpstr>Слайд 18</vt:lpstr>
      <vt:lpstr>Разведка и контрразведка в Великой Отечественной войне </vt:lpstr>
      <vt:lpstr>Слайд 20</vt:lpstr>
      <vt:lpstr>Слайд 21</vt:lpstr>
      <vt:lpstr>Здравоохранение и медицина в годы Великой Отечественной  войны</vt:lpstr>
      <vt:lpstr>Слайд 23</vt:lpstr>
      <vt:lpstr>Слайд 24</vt:lpstr>
      <vt:lpstr>Грачёв Ф.Ф. Записки военного врача/  Ф.Ф. Грачёв. – Л.: Лениздат, 1970. 208 с.</vt:lpstr>
      <vt:lpstr>Смольников А.В. Врач на войне / А.В. Смольников. – Л.: Лениздат, 1972. – 182 с.  </vt:lpstr>
    </vt:vector>
  </TitlesOfParts>
  <Company>CHGMA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balabina1</dc:creator>
  <cp:lastModifiedBy>zenkova.t</cp:lastModifiedBy>
  <cp:revision>231</cp:revision>
  <dcterms:created xsi:type="dcterms:W3CDTF">2015-02-24T04:27:28Z</dcterms:created>
  <dcterms:modified xsi:type="dcterms:W3CDTF">2015-04-13T06:29:16Z</dcterms:modified>
</cp:coreProperties>
</file>